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58" r:id="rId4"/>
    <p:sldId id="279" r:id="rId5"/>
    <p:sldId id="260" r:id="rId6"/>
    <p:sldId id="280" r:id="rId7"/>
    <p:sldId id="281" r:id="rId8"/>
    <p:sldId id="261" r:id="rId9"/>
    <p:sldId id="283" r:id="rId10"/>
    <p:sldId id="266" r:id="rId11"/>
    <p:sldId id="284" r:id="rId12"/>
    <p:sldId id="286" r:id="rId13"/>
    <p:sldId id="327" r:id="rId14"/>
    <p:sldId id="287" r:id="rId15"/>
    <p:sldId id="288" r:id="rId16"/>
    <p:sldId id="289" r:id="rId17"/>
    <p:sldId id="290" r:id="rId18"/>
    <p:sldId id="291" r:id="rId19"/>
    <p:sldId id="292" r:id="rId20"/>
    <p:sldId id="328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29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1" r:id="rId49"/>
    <p:sldId id="320" r:id="rId50"/>
    <p:sldId id="322" r:id="rId51"/>
    <p:sldId id="323" r:id="rId52"/>
    <p:sldId id="324" r:id="rId53"/>
    <p:sldId id="325" r:id="rId54"/>
    <p:sldId id="326" r:id="rId55"/>
    <p:sldId id="270" r:id="rId56"/>
    <p:sldId id="285" r:id="rId57"/>
    <p:sldId id="273" r:id="rId58"/>
    <p:sldId id="330" r:id="rId59"/>
    <p:sldId id="331" r:id="rId60"/>
    <p:sldId id="332" r:id="rId61"/>
    <p:sldId id="333" r:id="rId62"/>
    <p:sldId id="334" r:id="rId63"/>
    <p:sldId id="276" r:id="rId6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Roboto Medium" panose="02000000000000000000" pitchFamily="2" charset="0"/>
      <p:regular r:id="rId71"/>
      <p:bold r:id="rId72"/>
      <p:italic r:id="rId73"/>
      <p:boldItalic r:id="rId74"/>
    </p:embeddedFont>
    <p:embeddedFont>
      <p:font typeface="Work Sans" pitchFamily="2" charset="0"/>
      <p:regular r:id="rId75"/>
      <p:bold r:id="rId76"/>
      <p:italic r:id="rId77"/>
      <p:boldItalic r:id="rId78"/>
    </p:embeddedFont>
    <p:embeddedFont>
      <p:font typeface="Work Sans Light" pitchFamily="2" charset="0"/>
      <p:regular r:id="rId79"/>
      <p:bold r:id="rId80"/>
      <p:italic r:id="rId81"/>
      <p:boldItalic r:id="rId82"/>
    </p:embeddedFont>
    <p:embeddedFont>
      <p:font typeface="Work Sans Medium" pitchFamily="2" charset="0"/>
      <p:regular r:id="rId83"/>
      <p:bold r:id="rId84"/>
      <p:italic r:id="rId85"/>
      <p:boldItalic r:id="rId86"/>
    </p:embeddedFont>
    <p:embeddedFont>
      <p:font typeface="Work Sans Thin" pitchFamily="2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05" autoAdjust="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2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AFB45C-7C10-40DA-91F0-2F21DC9AB6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29D65-CD47-4FDD-8A3E-BC977E22F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15CE5-F97A-4FD5-988E-39F1095C3D88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FC2E9-DEDF-4D00-A1C9-227BFAB18E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E0700-4AFC-493D-BEDD-B22F8AED4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B0151-2B3B-4016-8FC0-8E5108186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148270a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148270a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04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148270a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148270a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236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729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20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418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935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03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55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148270a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148270a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788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34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148270ac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148270ac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57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701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51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7140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415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148270ac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148270ac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07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216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4b921a69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4b921a69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055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081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91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4b921a69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4b921a69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64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911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741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5923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157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238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340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02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088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387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364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498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016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3928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8021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395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964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905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9546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0645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72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4b921a69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4b921a69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91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4b921a69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4b921a69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07533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4b921a69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4b921a69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0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817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007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4b921a69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4b921a69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89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704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4b921a69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4b921a69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4b921a69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84b921a69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../slides/slide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slide" Target="../slides/slide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slide" Target="../slides/slide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2"/>
          <p:cNvCxnSpPr/>
          <p:nvPr/>
        </p:nvCxnSpPr>
        <p:spPr>
          <a:xfrm>
            <a:off x="5392626" y="3791644"/>
            <a:ext cx="13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5392626" y="4075719"/>
            <a:ext cx="13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422" y="221457"/>
            <a:ext cx="1428525" cy="53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40450" y="1673638"/>
            <a:ext cx="8663100" cy="12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  <a:latin typeface="Work Sans Thin"/>
                <a:ea typeface="Work Sans Thin"/>
                <a:cs typeface="Work Sans Thin"/>
                <a:sym typeface="Work Sans Thin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687688" y="871288"/>
            <a:ext cx="37686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5251338" y="3452344"/>
            <a:ext cx="1506900" cy="1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/>
          <a:srcRect l="5647" t="5431" r="25673" b="26958"/>
          <a:stretch/>
        </p:blipFill>
        <p:spPr>
          <a:xfrm rot="271817">
            <a:off x="4215420" y="3520838"/>
            <a:ext cx="865240" cy="851757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2C254A4-1D72-4F50-B74E-AEB91F371C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9087" y="4075719"/>
            <a:ext cx="348721" cy="3487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03500" y="3570925"/>
            <a:ext cx="3134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1497675" y="2135850"/>
            <a:ext cx="1692200" cy="1246725"/>
            <a:chOff x="1591350" y="2114250"/>
            <a:chExt cx="1692200" cy="1246725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1350" y="2114250"/>
              <a:ext cx="973675" cy="124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80443" y="2218475"/>
              <a:ext cx="803107" cy="6042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" name="Google Shape;22;p3"/>
          <p:cNvCxnSpPr/>
          <p:nvPr/>
        </p:nvCxnSpPr>
        <p:spPr>
          <a:xfrm>
            <a:off x="4272975" y="22184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4272975" y="264702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4272975" y="30755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4272975" y="350412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4272975" y="3932675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3"/>
          <p:cNvCxnSpPr/>
          <p:nvPr/>
        </p:nvCxnSpPr>
        <p:spPr>
          <a:xfrm>
            <a:off x="4272975" y="4388900"/>
            <a:ext cx="4139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3"/>
          <p:cNvSpPr txBox="1">
            <a:spLocks noGrp="1"/>
          </p:cNvSpPr>
          <p:nvPr>
            <p:ph type="subTitle" idx="2"/>
          </p:nvPr>
        </p:nvSpPr>
        <p:spPr>
          <a:xfrm>
            <a:off x="4200900" y="18083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3"/>
          </p:nvPr>
        </p:nvSpPr>
        <p:spPr>
          <a:xfrm>
            <a:off x="7890225" y="18083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4"/>
          </p:nvPr>
        </p:nvSpPr>
        <p:spPr>
          <a:xfrm>
            <a:off x="4200900" y="2235938"/>
            <a:ext cx="3988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5"/>
          </p:nvPr>
        </p:nvSpPr>
        <p:spPr>
          <a:xfrm>
            <a:off x="4200900" y="265805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6"/>
          </p:nvPr>
        </p:nvSpPr>
        <p:spPr>
          <a:xfrm>
            <a:off x="4200900" y="3081088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7"/>
          </p:nvPr>
        </p:nvSpPr>
        <p:spPr>
          <a:xfrm>
            <a:off x="4200900" y="3526900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8"/>
          </p:nvPr>
        </p:nvSpPr>
        <p:spPr>
          <a:xfrm>
            <a:off x="4200900" y="3941425"/>
            <a:ext cx="39888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9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3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4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5"/>
          </p:nvPr>
        </p:nvSpPr>
        <p:spPr>
          <a:xfrm>
            <a:off x="7890225" y="3554750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6"/>
          </p:nvPr>
        </p:nvSpPr>
        <p:spPr>
          <a:xfrm>
            <a:off x="7890225" y="3997138"/>
            <a:ext cx="5820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4"/>
          <p:cNvCxnSpPr/>
          <p:nvPr/>
        </p:nvCxnSpPr>
        <p:spPr>
          <a:xfrm>
            <a:off x="557600" y="4878450"/>
            <a:ext cx="7701000" cy="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/>
          <p:cNvCxnSpPr/>
          <p:nvPr/>
        </p:nvCxnSpPr>
        <p:spPr>
          <a:xfrm>
            <a:off x="557600" y="1304975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480AD-BD17-4A12-876B-94357B669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8180" t="19463" r="16419" b="11563"/>
          <a:stretch/>
        </p:blipFill>
        <p:spPr>
          <a:xfrm>
            <a:off x="7756635" y="259375"/>
            <a:ext cx="715296" cy="754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r="19067" b="20904"/>
          <a:stretch/>
        </p:blipFill>
        <p:spPr>
          <a:xfrm>
            <a:off x="2789800" y="152925"/>
            <a:ext cx="5070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>
            <a:spLocks noGrp="1"/>
          </p:cNvSpPr>
          <p:nvPr>
            <p:ph type="subTitle" idx="1"/>
          </p:nvPr>
        </p:nvSpPr>
        <p:spPr>
          <a:xfrm>
            <a:off x="4152900" y="3480800"/>
            <a:ext cx="40242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3296800" y="476250"/>
            <a:ext cx="55899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1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r="19067" b="16853"/>
          <a:stretch/>
        </p:blipFill>
        <p:spPr>
          <a:xfrm rot="10800000">
            <a:off x="8246825" y="3295650"/>
            <a:ext cx="507000" cy="4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94872"/>
            <a:ext cx="9144000" cy="44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75" y="4806050"/>
            <a:ext cx="580549" cy="2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4"/>
          <p:cNvCxnSpPr/>
          <p:nvPr/>
        </p:nvCxnSpPr>
        <p:spPr>
          <a:xfrm>
            <a:off x="214275" y="561750"/>
            <a:ext cx="81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521090" y="4742625"/>
            <a:ext cx="37800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00"/>
                </a:solidFill>
              </a:defRPr>
            </a:lvl9pPr>
          </a:lstStyle>
          <a:p>
            <a:endParaRPr dirty="0"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●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○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Roboto Medium"/>
              <a:buChar char="■"/>
              <a:defRPr sz="30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147" name="Google Shape;147;p1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B51ADEC-2FC0-47E2-8477-126F5980C3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91" y="4745408"/>
            <a:ext cx="324767" cy="3247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15"/>
          <p:cNvCxnSpPr/>
          <p:nvPr/>
        </p:nvCxnSpPr>
        <p:spPr>
          <a:xfrm>
            <a:off x="359750" y="4878450"/>
            <a:ext cx="7899000" cy="0"/>
          </a:xfrm>
          <a:prstGeom prst="straightConnector1">
            <a:avLst/>
          </a:prstGeom>
          <a:noFill/>
          <a:ln w="9525" cap="flat" cmpd="sng">
            <a:solidFill>
              <a:srgbClr val="A2C4C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0" name="Google Shape;15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3882" y="4806050"/>
            <a:ext cx="578743" cy="2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>
            <a:hlinkClick r:id="rId2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975" y="152925"/>
            <a:ext cx="164000" cy="106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55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1" r:id="rId6"/>
    <p:sldLayoutId id="2147483664" r:id="rId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2959200" y="1392850"/>
            <a:ext cx="6025200" cy="12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100 Go Mistakes</a:t>
            </a:r>
            <a:br>
              <a:rPr lang="en" dirty="0"/>
            </a:br>
            <a:r>
              <a:rPr lang="en" sz="2400" dirty="0"/>
              <a:t>and how to avoid them</a:t>
            </a:r>
            <a:endParaRPr dirty="0"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3012538" y="879320"/>
            <a:ext cx="37686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SystemGroup Webinar, 8 Amordad 1403</a:t>
            </a:r>
            <a:endParaRPr dirty="0"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2"/>
          </p:nvPr>
        </p:nvSpPr>
        <p:spPr>
          <a:xfrm>
            <a:off x="5081193" y="3447250"/>
            <a:ext cx="1919213" cy="14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Aryan Ebrahimpour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Abramad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aryan.e@abramad.com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D6C7F-48BA-44CD-A2A6-A12A2868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8" y="708330"/>
            <a:ext cx="2560932" cy="321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68EE4C-7EB5-4D67-A873-0D9D45AF8148}"/>
              </a:ext>
            </a:extLst>
          </p:cNvPr>
          <p:cNvSpPr txBox="1"/>
          <p:nvPr/>
        </p:nvSpPr>
        <p:spPr>
          <a:xfrm>
            <a:off x="3754800" y="26753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By </a:t>
            </a:r>
            <a:r>
              <a:rPr lang="en" sz="1400" dirty="0">
                <a:solidFill>
                  <a:schemeClr val="bg1">
                    <a:lumMod val="95000"/>
                  </a:schemeClr>
                </a:solidFill>
              </a:rPr>
              <a:t>Teiva Harsanyi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E8FD1-B860-43BA-9CCD-BBAB040CC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0" t="19463" r="16419" b="11563"/>
          <a:stretch/>
        </p:blipFill>
        <p:spPr>
          <a:xfrm>
            <a:off x="8270985" y="124938"/>
            <a:ext cx="715296" cy="7543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2301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The Cherry-picked Mistakes</a:t>
            </a:r>
            <a:endParaRPr sz="6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THREE, LAND ONE</a:t>
            </a:r>
            <a:endParaRPr dirty="0"/>
          </a:p>
        </p:txBody>
      </p:sp>
      <p:sp>
        <p:nvSpPr>
          <p:cNvPr id="4" name="Google Shape;242;p27">
            <a:extLst>
              <a:ext uri="{FF2B5EF4-FFF2-40B4-BE49-F238E27FC236}">
                <a16:creationId xmlns:a16="http://schemas.microsoft.com/office/drawing/2014/main" id="{A11381E8-7562-46F2-BB0F-F63406094C8A}"/>
              </a:ext>
            </a:extLst>
          </p:cNvPr>
          <p:cNvSpPr txBox="1">
            <a:spLocks/>
          </p:cNvSpPr>
          <p:nvPr/>
        </p:nvSpPr>
        <p:spPr>
          <a:xfrm>
            <a:off x="488100" y="3649785"/>
            <a:ext cx="8167800" cy="13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Code and project organization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Overwhelming code with unnecessary abstractions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Common mistake of developers coming from another language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41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719B0BB-490B-41B9-916C-663B4847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F05F4-1368-402B-A64B-BBCDD1EE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7" y="1548035"/>
            <a:ext cx="1625397" cy="162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BF2EF-7822-40B2-8F2D-75B93E9D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39" y="944582"/>
            <a:ext cx="2669020" cy="289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F936EB-30A2-4B4B-89B4-296B0BA8C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1" y="1548035"/>
            <a:ext cx="1269144" cy="228798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70A7D1-CB3F-4DF2-B09F-FACE91A101FE}"/>
              </a:ext>
            </a:extLst>
          </p:cNvPr>
          <p:cNvSpPr txBox="1"/>
          <p:nvPr/>
        </p:nvSpPr>
        <p:spPr>
          <a:xfrm>
            <a:off x="488664" y="4336744"/>
            <a:ext cx="2637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Explicit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9AFBF-46B7-4D2D-AD6F-05F6642CC470}"/>
              </a:ext>
            </a:extLst>
          </p:cNvPr>
          <p:cNvSpPr txBox="1"/>
          <p:nvPr/>
        </p:nvSpPr>
        <p:spPr>
          <a:xfrm>
            <a:off x="6255039" y="4336743"/>
            <a:ext cx="2669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Implicit Interface</a:t>
            </a:r>
          </a:p>
        </p:txBody>
      </p:sp>
    </p:spTree>
    <p:extLst>
      <p:ext uri="{BB962C8B-B14F-4D97-AF65-F5344CB8AC3E}">
        <p14:creationId xmlns:p14="http://schemas.microsoft.com/office/powerpoint/2010/main" val="188940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subTitle" idx="1"/>
          </p:nvPr>
        </p:nvSpPr>
        <p:spPr>
          <a:xfrm>
            <a:off x="4152900" y="3480800"/>
            <a:ext cx="4024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PIKE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296800" y="476250"/>
            <a:ext cx="5589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The bigger the interface, the weaker the abstraction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988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“The bigger the interface, the weaker the abstraction” – Rob Pike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AD337-F5AB-4846-A9B3-EFA93CFD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5" y="2089788"/>
            <a:ext cx="6318648" cy="1152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6A4181-CF1D-4300-B814-EF55BF004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48" y="3280578"/>
            <a:ext cx="5959595" cy="9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4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When? (1) Common Behavior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7BC0D-9201-40C5-881E-A30E4802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6" y="2132987"/>
            <a:ext cx="8538217" cy="15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When? (2) Decoupling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C3A9E-E45D-4A10-A6C9-27B2B589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00" y="1668995"/>
            <a:ext cx="8452800" cy="22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6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When? (2) Decoupling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B11D4-8F63-4CF3-B5C7-F5D932F2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25" y="1414344"/>
            <a:ext cx="7453434" cy="30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3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When? (2) Restricting Behavior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EDA36-5500-4BE1-84A5-FC00F66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4" y="1485293"/>
            <a:ext cx="4657370" cy="28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When? (2) Restricting Behavior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EDA36-5500-4BE1-84A5-FC00F660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6" y="1477477"/>
            <a:ext cx="4657370" cy="2814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A7E68-2D19-4287-AFA4-B2B36CC23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27" y="1477477"/>
            <a:ext cx="4093534" cy="96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8299B-1CA4-4D46-99D6-93621095E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927" y="2385035"/>
            <a:ext cx="3499776" cy="8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403500" y="3570925"/>
            <a:ext cx="31344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(glorious) blather.</a:t>
            </a:r>
            <a:endParaRPr/>
          </a:p>
        </p:txBody>
      </p:sp>
      <p:sp>
        <p:nvSpPr>
          <p:cNvPr id="168" name="Google Shape;168;p18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4200900" y="1808350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presentation?</a:t>
            </a:r>
            <a:endParaRPr dirty="0"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890225" y="180835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18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4200900" y="2235938"/>
            <a:ext cx="3988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Book and The Author</a:t>
            </a:r>
            <a:endParaRPr dirty="0"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4200900" y="2658050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Cherry-picked Mistakes</a:t>
            </a:r>
            <a:endParaRPr dirty="0"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4200900" y="3081088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 Mistakes to read</a:t>
            </a:r>
            <a:endParaRPr dirty="0"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200900" y="3526900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Good Resources</a:t>
            </a:r>
            <a:endParaRPr dirty="0"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200900" y="3941425"/>
            <a:ext cx="39888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9"/>
          </p:nvPr>
        </p:nvSpPr>
        <p:spPr>
          <a:xfrm>
            <a:off x="7890225" y="226910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3"/>
          </p:nvPr>
        </p:nvSpPr>
        <p:spPr>
          <a:xfrm>
            <a:off x="7890225" y="269765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4"/>
          </p:nvPr>
        </p:nvSpPr>
        <p:spPr>
          <a:xfrm>
            <a:off x="7890225" y="3121125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5"/>
          </p:nvPr>
        </p:nvSpPr>
        <p:spPr>
          <a:xfrm>
            <a:off x="7890225" y="3554750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6"/>
          </p:nvPr>
        </p:nvSpPr>
        <p:spPr>
          <a:xfrm>
            <a:off x="7890225" y="3997138"/>
            <a:ext cx="582000" cy="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subTitle" idx="1"/>
          </p:nvPr>
        </p:nvSpPr>
        <p:spPr>
          <a:xfrm>
            <a:off x="4152900" y="3480800"/>
            <a:ext cx="4024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PIKE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296800" y="476250"/>
            <a:ext cx="5589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Don’t design with interfaces, discover them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951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#5: Interface Pollution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“Don’t design with interfaces, discover them” – Rob Pike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 should create an interface when we need it, not when we foresee that we could need it.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Problems with worthless abstractions:</a:t>
            </a:r>
          </a:p>
          <a:p>
            <a:pPr lvl="1"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Code is more difficult to read and reason</a:t>
            </a:r>
          </a:p>
          <a:p>
            <a:pPr lvl="1"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Performance overhead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46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#6: Interface on the producer side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should an interface live?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79294-6585-4B32-9C88-D2A39DB6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520" y="1373456"/>
            <a:ext cx="4527710" cy="29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8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#6: Interface on the producer side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should an interface live?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F046E-4335-4167-A378-FBA1CAEA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35" y="1264041"/>
            <a:ext cx="4745582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719B0BB-490B-41B9-916C-663B4847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F05F4-1368-402B-A64B-BBCDD1EE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7" y="1548035"/>
            <a:ext cx="1625397" cy="162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BF2EF-7822-40B2-8F2D-75B93E9D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39" y="944582"/>
            <a:ext cx="2669020" cy="289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F936EB-30A2-4B4B-89B4-296B0BA8C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1" y="1548035"/>
            <a:ext cx="1269144" cy="228798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70A7D1-CB3F-4DF2-B09F-FACE91A101FE}"/>
              </a:ext>
            </a:extLst>
          </p:cNvPr>
          <p:cNvSpPr txBox="1"/>
          <p:nvPr/>
        </p:nvSpPr>
        <p:spPr>
          <a:xfrm>
            <a:off x="490030" y="4096912"/>
            <a:ext cx="2637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Producer-side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9AFBF-46B7-4D2D-AD6F-05F6642CC470}"/>
              </a:ext>
            </a:extLst>
          </p:cNvPr>
          <p:cNvSpPr txBox="1"/>
          <p:nvPr/>
        </p:nvSpPr>
        <p:spPr>
          <a:xfrm>
            <a:off x="6255039" y="4096912"/>
            <a:ext cx="26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Consumer-side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78894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#6: Interface on the producer side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Go interfaces are implicit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Abstractions should not be created, but discovered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Don’t force abstractions for all the clients.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Stdlib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exception:</a:t>
            </a:r>
          </a:p>
          <a:p>
            <a:pPr lvl="1"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“encoding” package </a:t>
            </a:r>
          </a:p>
          <a:p>
            <a:pPr lvl="1"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Language designers knew, not foresee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01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#7: Returning interfaces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Returning interfaces is bad practice in Go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047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719B0BB-490B-41B9-916C-663B4847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F05F4-1368-402B-A64B-BBCDD1EE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7" y="1548035"/>
            <a:ext cx="1625397" cy="1625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BF2EF-7822-40B2-8F2D-75B93E9D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39" y="944582"/>
            <a:ext cx="2669020" cy="2891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F936EB-30A2-4B4B-89B4-296B0BA8C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41" y="1548035"/>
            <a:ext cx="1269144" cy="228798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70A7D1-CB3F-4DF2-B09F-FACE91A101FE}"/>
              </a:ext>
            </a:extLst>
          </p:cNvPr>
          <p:cNvSpPr txBox="1"/>
          <p:nvPr/>
        </p:nvSpPr>
        <p:spPr>
          <a:xfrm>
            <a:off x="490030" y="4096912"/>
            <a:ext cx="2637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Returning Interfaces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9AFBF-46B7-4D2D-AD6F-05F6642CC470}"/>
              </a:ext>
            </a:extLst>
          </p:cNvPr>
          <p:cNvSpPr txBox="1"/>
          <p:nvPr/>
        </p:nvSpPr>
        <p:spPr>
          <a:xfrm>
            <a:off x="6255039" y="4096912"/>
            <a:ext cx="2669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Returning concrete </a:t>
            </a:r>
            <a:r>
              <a:rPr lang="en-US" sz="2400" b="1" dirty="0" err="1">
                <a:solidFill>
                  <a:schemeClr val="bg1"/>
                </a:solidFill>
              </a:rPr>
              <a:t>impl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3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#7: Returning interfaces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709F1-07DF-4952-9B96-7696960E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10929"/>
            <a:ext cx="8520600" cy="37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subTitle" idx="1"/>
          </p:nvPr>
        </p:nvSpPr>
        <p:spPr>
          <a:xfrm>
            <a:off x="4152900" y="3480800"/>
            <a:ext cx="4024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Transmission Control Protocol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>
          <a:xfrm>
            <a:off x="3296800" y="476250"/>
            <a:ext cx="55899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Be conservative in what you do, be liberal in what you accept from others</a:t>
            </a:r>
            <a:r>
              <a:rPr lang="en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82;p33">
            <a:extLst>
              <a:ext uri="{FF2B5EF4-FFF2-40B4-BE49-F238E27FC236}">
                <a16:creationId xmlns:a16="http://schemas.microsoft.com/office/drawing/2014/main" id="{CCAB198D-B2AB-48FA-8956-E92B7074827D}"/>
              </a:ext>
            </a:extLst>
          </p:cNvPr>
          <p:cNvSpPr txBox="1">
            <a:spLocks/>
          </p:cNvSpPr>
          <p:nvPr/>
        </p:nvSpPr>
        <p:spPr>
          <a:xfrm>
            <a:off x="2336800" y="3811045"/>
            <a:ext cx="58403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000" b="0" i="0" u="none" strike="noStrike" cap="none">
                <a:solidFill>
                  <a:srgbClr val="FFFF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 dirty="0"/>
              <a:t>(https://datatracker.ietf.org/doc/html/rfc761)</a:t>
            </a:r>
          </a:p>
        </p:txBody>
      </p:sp>
    </p:spTree>
    <p:extLst>
      <p:ext uri="{BB962C8B-B14F-4D97-AF65-F5344CB8AC3E}">
        <p14:creationId xmlns:p14="http://schemas.microsoft.com/office/powerpoint/2010/main" val="55627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Why this presentation?</a:t>
            </a:r>
            <a:endParaRPr sz="6600" dirty="0"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ONE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#7: Returning interfaces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Exceptions:</a:t>
            </a:r>
          </a:p>
          <a:p>
            <a:pPr lvl="1"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error type</a:t>
            </a:r>
          </a:p>
          <a:p>
            <a:pPr lvl="1">
              <a:buChar char="●"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LimitReader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function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1 (Code and project organization)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98DC0-D974-477F-939C-142EB39B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6" y="2900485"/>
            <a:ext cx="7786543" cy="12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61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2301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The Cherry-picked Mistakes</a:t>
            </a:r>
            <a:endParaRPr sz="6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THREE, LAND TWO</a:t>
            </a:r>
            <a:endParaRPr dirty="0"/>
          </a:p>
        </p:txBody>
      </p:sp>
      <p:sp>
        <p:nvSpPr>
          <p:cNvPr id="4" name="Google Shape;242;p27">
            <a:extLst>
              <a:ext uri="{FF2B5EF4-FFF2-40B4-BE49-F238E27FC236}">
                <a16:creationId xmlns:a16="http://schemas.microsoft.com/office/drawing/2014/main" id="{A11381E8-7562-46F2-BB0F-F63406094C8A}"/>
              </a:ext>
            </a:extLst>
          </p:cNvPr>
          <p:cNvSpPr txBox="1">
            <a:spLocks/>
          </p:cNvSpPr>
          <p:nvPr/>
        </p:nvSpPr>
        <p:spPr>
          <a:xfrm>
            <a:off x="488100" y="3649785"/>
            <a:ext cx="8167800" cy="135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730843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#25: Unexpected side effects using append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What is the output of this code?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275C5-BD6D-4288-9CD2-A4CE12A7D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84" y="1469104"/>
            <a:ext cx="775443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58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#25: Unexpected side effects using append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D3D46-A0C2-49DE-9619-386D0719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75" y="545225"/>
            <a:ext cx="3595608" cy="3815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DA73DE-CD57-491D-A3E2-2EC672847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24" y="1941004"/>
            <a:ext cx="387721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83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#25: Unexpected side effects using append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Solution 1: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80388-04E1-4309-8A44-182613EF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85" y="1732396"/>
            <a:ext cx="8237415" cy="190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1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#25: Unexpected side effects using append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Solution 2: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72E6A-2385-481F-9D35-AB1CB001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5" y="2170218"/>
            <a:ext cx="4949868" cy="129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0C0E9E-B2F4-433E-B166-8D8F355F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51" y="633046"/>
            <a:ext cx="2630795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5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Slicing an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existing slice or array can lead to memory leaks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573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Leak (1): Leaking capacity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0EE3B-76A9-47E1-A2F1-A61EC2FD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5" y="1366529"/>
            <a:ext cx="8658675" cy="27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A2639-164E-4D46-84C5-FA7288B9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31" y="606501"/>
            <a:ext cx="5458087" cy="38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Leak (1): Leaking capacity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D30F8-4384-4D2C-834F-A1E91E6A2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26" y="1585775"/>
            <a:ext cx="7687748" cy="1971950"/>
          </a:xfrm>
          <a:prstGeom prst="rect">
            <a:avLst/>
          </a:prstGeom>
        </p:spPr>
      </p:pic>
      <p:sp>
        <p:nvSpPr>
          <p:cNvPr id="8" name="Google Shape;202;p22">
            <a:extLst>
              <a:ext uri="{FF2B5EF4-FFF2-40B4-BE49-F238E27FC236}">
                <a16:creationId xmlns:a16="http://schemas.microsoft.com/office/drawing/2014/main" id="{71F1B567-0C8C-48DA-B0F7-E7A7A1D17CDE}"/>
              </a:ext>
            </a:extLst>
          </p:cNvPr>
          <p:cNvSpPr txBox="1">
            <a:spLocks/>
          </p:cNvSpPr>
          <p:nvPr/>
        </p:nvSpPr>
        <p:spPr>
          <a:xfrm>
            <a:off x="1160674" y="3726726"/>
            <a:ext cx="7823149" cy="57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>
              <a:buFont typeface="Work Sans Medium"/>
              <a:buNone/>
            </a:pPr>
            <a:r>
              <a:rPr lang="en-US" dirty="0">
                <a:solidFill>
                  <a:srgbClr val="C00000"/>
                </a:solidFill>
              </a:rPr>
              <a:t>Slicing a large slice or array can lead to potential HIGH MEMORY CONSUMPTION!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538761E3-0C88-4F67-8434-1955717C6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274" y="35054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3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Emerging Go Projects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463225" y="4742625"/>
            <a:ext cx="3780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this presentation?</a:t>
            </a:r>
            <a:endParaRPr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94285F-C41A-45BE-9F97-F2D9966F2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968" y="1476000"/>
            <a:ext cx="2037600" cy="203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D84BF-4FC6-44CC-88BC-CB2D6D700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434" y="1476000"/>
            <a:ext cx="2037600" cy="20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3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Leak (2): Slice and pointers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4905A-D03E-4AED-8BF6-ADF940AC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25" y="1802937"/>
            <a:ext cx="3362794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0EDF6-AD89-4419-9EBA-70D095E1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2" y="589217"/>
            <a:ext cx="6138471" cy="3965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3E528-9801-4DEB-84F9-F9C96AFD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815" y="3875439"/>
            <a:ext cx="2907324" cy="67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80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Leak (2): Slice and pointers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sp>
        <p:nvSpPr>
          <p:cNvPr id="6" name="Google Shape;202;p22">
            <a:extLst>
              <a:ext uri="{FF2B5EF4-FFF2-40B4-BE49-F238E27FC236}">
                <a16:creationId xmlns:a16="http://schemas.microsoft.com/office/drawing/2014/main" id="{A9EF4FF3-058C-45FE-888A-07C9211BEC0E}"/>
              </a:ext>
            </a:extLst>
          </p:cNvPr>
          <p:cNvSpPr txBox="1">
            <a:spLocks/>
          </p:cNvSpPr>
          <p:nvPr/>
        </p:nvSpPr>
        <p:spPr>
          <a:xfrm>
            <a:off x="1160675" y="2285882"/>
            <a:ext cx="7823149" cy="57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>
              <a:buFont typeface="Work Sans Medium"/>
              <a:buNone/>
            </a:pPr>
            <a:r>
              <a:rPr lang="en-US" dirty="0">
                <a:solidFill>
                  <a:srgbClr val="C00000"/>
                </a:solidFill>
              </a:rPr>
              <a:t>If the element is a pointer or a struct with pointer fields, the elements won’t be reclaimed by GC.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72C12B2E-83EC-40D6-A528-8AE8CC3E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275" y="20646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51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#26: Slices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Leak (2): Slice and pointers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A73AB-55E2-4699-8834-F56403C79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67" y="3030996"/>
            <a:ext cx="5248821" cy="141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62EF5-2E80-43E6-91E2-19A18F8B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4" y="1638792"/>
            <a:ext cx="5501423" cy="12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0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2FB93-8FD6-4385-820C-3DEDA995F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26" y="657909"/>
            <a:ext cx="3500428" cy="468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76359-7B85-4C05-A02E-ADB7488D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1" y="1009018"/>
            <a:ext cx="4688164" cy="1483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AE633-7600-4019-B619-22EB50DEE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" y="2548437"/>
            <a:ext cx="4766520" cy="180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7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8FAEA-BBCF-4199-8427-045855BA5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08" y="1952673"/>
            <a:ext cx="7377723" cy="13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56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9B76B-7EB2-40F6-B040-45D51CFAC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89" y="650782"/>
            <a:ext cx="6193804" cy="39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72DA09-8FF1-458D-ABDE-03EAF5E20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22" y="762529"/>
            <a:ext cx="4895253" cy="1144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458A5-C84F-4A2F-831E-210BEBE2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04" y="1583145"/>
            <a:ext cx="519185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sp>
        <p:nvSpPr>
          <p:cNvPr id="6" name="Google Shape;202;p22">
            <a:extLst>
              <a:ext uri="{FF2B5EF4-FFF2-40B4-BE49-F238E27FC236}">
                <a16:creationId xmlns:a16="http://schemas.microsoft.com/office/drawing/2014/main" id="{DD8F7DE1-F0F6-4B99-BEC3-D6B643460EC4}"/>
              </a:ext>
            </a:extLst>
          </p:cNvPr>
          <p:cNvSpPr txBox="1">
            <a:spLocks/>
          </p:cNvSpPr>
          <p:nvPr/>
        </p:nvSpPr>
        <p:spPr>
          <a:xfrm>
            <a:off x="1633467" y="2343615"/>
            <a:ext cx="7823149" cy="57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>
              <a:buFont typeface="Work Sans Medium"/>
              <a:buNone/>
            </a:pPr>
            <a:r>
              <a:rPr lang="en-US" dirty="0">
                <a:solidFill>
                  <a:srgbClr val="C00000"/>
                </a:solidFill>
              </a:rPr>
              <a:t>Number of buckets in a map NEVER shrinks.</a:t>
            </a:r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8E1389AD-C9AE-4687-89F0-52932B85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67" y="21223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91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#28: Maps and memory leaks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Solution (1): re-create the map in regular pace</a:t>
            </a:r>
          </a:p>
          <a:p>
            <a:pPr lvl="1">
              <a:buChar char="●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Drawback: Twice memory usage for a short period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Solution (2): Change map type to store array pointers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890F2-B8A2-4D68-844A-81BF00898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9144000" cy="19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4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Book and the Author</a:t>
            </a:r>
            <a:endParaRPr sz="6000" dirty="0"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TWO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BD970F-1326-4C7F-8489-E8BA244023A8}"/>
              </a:ext>
            </a:extLst>
          </p:cNvPr>
          <p:cNvSpPr/>
          <p:nvPr/>
        </p:nvSpPr>
        <p:spPr>
          <a:xfrm>
            <a:off x="3974032" y="1828800"/>
            <a:ext cx="4900980" cy="17037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46996-E2BA-488C-BBBC-9BE28F093593}"/>
              </a:ext>
            </a:extLst>
          </p:cNvPr>
          <p:cNvSpPr/>
          <p:nvPr/>
        </p:nvSpPr>
        <p:spPr>
          <a:xfrm>
            <a:off x="375138" y="1828800"/>
            <a:ext cx="3470031" cy="17037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#31: Ignoring how args are evaluated in range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Is there any difference between these two codes?</a:t>
            </a: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217DD-CDA7-4BE3-935F-32EBB31A4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25" y="2043555"/>
            <a:ext cx="3137787" cy="1304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BF37B-4D1D-43D8-A305-BA200C42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30" y="2018002"/>
            <a:ext cx="4517845" cy="13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1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#31: Ignoring how args are evaluated in range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680DB-6E33-41CE-9854-24B50DFE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639" y="695790"/>
            <a:ext cx="5134692" cy="3896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A54421-9A3C-4EE1-89EE-46D22FF07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6" y="1919339"/>
            <a:ext cx="3137787" cy="13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51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#31: Ignoring how args are evaluated in range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146D9-364D-4A4A-9643-13D54EBC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9" y="1414301"/>
            <a:ext cx="749722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#31: Ignoring how args are evaluated in range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9E374-5EA8-430F-808E-38231C9BB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762" y="687617"/>
            <a:ext cx="4061225" cy="376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75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#31: Ignoring how args are evaluated in range</a:t>
            </a:r>
            <a:endParaRPr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Cherry-picked Mistakes: Land 2 (Data Types)</a:t>
            </a:r>
            <a:endParaRPr dirty="0"/>
          </a:p>
        </p:txBody>
      </p:sp>
      <p:sp>
        <p:nvSpPr>
          <p:cNvPr id="6" name="Google Shape;202;p22">
            <a:extLst>
              <a:ext uri="{FF2B5EF4-FFF2-40B4-BE49-F238E27FC236}">
                <a16:creationId xmlns:a16="http://schemas.microsoft.com/office/drawing/2014/main" id="{7B4ED1C6-0477-4201-9EAA-41F22F81FE45}"/>
              </a:ext>
            </a:extLst>
          </p:cNvPr>
          <p:cNvSpPr txBox="1">
            <a:spLocks/>
          </p:cNvSpPr>
          <p:nvPr/>
        </p:nvSpPr>
        <p:spPr>
          <a:xfrm>
            <a:off x="1633466" y="2407974"/>
            <a:ext cx="7025209" cy="57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2400"/>
              <a:buFont typeface="Work Sans Medium"/>
              <a:buChar char="●"/>
              <a:defRPr sz="24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●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○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8"/>
              </a:buClr>
              <a:buSzPts val="1800"/>
              <a:buFont typeface="Work Sans Medium"/>
              <a:buChar char="■"/>
              <a:defRPr sz="1800" b="0" i="0" u="none" strike="noStrike" cap="none">
                <a:solidFill>
                  <a:srgbClr val="00ADD8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>
              <a:buFont typeface="Work Sans Medium"/>
              <a:buNone/>
            </a:pPr>
            <a:r>
              <a:rPr lang="en-US" dirty="0">
                <a:solidFill>
                  <a:srgbClr val="C00000"/>
                </a:solidFill>
              </a:rPr>
              <a:t>range iterates on a copy of the provided expression.</a:t>
            </a:r>
          </a:p>
        </p:txBody>
      </p:sp>
      <p:pic>
        <p:nvPicPr>
          <p:cNvPr id="7" name="Graphic 6" descr="Warning with solid fill">
            <a:extLst>
              <a:ext uri="{FF2B5EF4-FFF2-40B4-BE49-F238E27FC236}">
                <a16:creationId xmlns:a16="http://schemas.microsoft.com/office/drawing/2014/main" id="{34542C3B-43B2-48ED-8B83-A720C4B3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66" y="2186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10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Recommended Mistakes to read</a:t>
            </a:r>
            <a:br>
              <a:rPr lang="en-US" sz="6600" dirty="0"/>
            </a:br>
            <a:endParaRPr sz="6600" dirty="0"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FOUR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 Mistakes to read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#03: Misusing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init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 functions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#10: Not using functional options pattern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#18: Neglecting integer overflows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#19: Not understanding floating points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#20: Not understanding slice length and capacity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#21: Inefficient slice initialization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#27: Inefficient map initialization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#29: Comparing values incorrectly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#32: Ignoring the impact of pointer elements in range loops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#35: Using defer inside a loop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#48: Panicking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#77: Common JSON-handling mistakes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#99: Not understanding how GC works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Mistake #100: Not understanding the impact of running Go in Docker and Kubernetes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endParaRPr sz="1600" dirty="0"/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4" y="4742625"/>
            <a:ext cx="5398313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Recommended mistakes to read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947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Other Good Resources</a:t>
            </a:r>
            <a:endParaRPr sz="8000" dirty="0"/>
          </a:p>
        </p:txBody>
      </p:sp>
      <p:sp>
        <p:nvSpPr>
          <p:cNvPr id="289" name="Google Shape;289;p34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FIVE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A55D3-DD0B-426D-945D-00FB0541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552"/>
            <a:ext cx="9144000" cy="43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1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AF62D1-98A1-4C0F-9CC6-69FE3371D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120"/>
            <a:ext cx="9144000" cy="46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1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 Go Mistakes: And how to avoid them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463225" y="4742625"/>
            <a:ext cx="3780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Book and the Author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747B2-4F6B-4782-B8F1-EF492DAB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68" y="708330"/>
            <a:ext cx="2838398" cy="356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204;p22">
            <a:extLst>
              <a:ext uri="{FF2B5EF4-FFF2-40B4-BE49-F238E27FC236}">
                <a16:creationId xmlns:a16="http://schemas.microsoft.com/office/drawing/2014/main" id="{7FF0CAE4-24EF-4DC3-8057-61790360DF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83999" y="1144799"/>
            <a:ext cx="5315075" cy="3296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By Teiva Harsanyi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Blog posts to a book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Good examples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Stdlib-aware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Community-aware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pic>
        <p:nvPicPr>
          <p:cNvPr id="2050" name="Picture 2" descr="Teiva Harsanyi - Google | LinkedIn">
            <a:extLst>
              <a:ext uri="{FF2B5EF4-FFF2-40B4-BE49-F238E27FC236}">
                <a16:creationId xmlns:a16="http://schemas.microsoft.com/office/drawing/2014/main" id="{1E4A3542-15AE-41BC-922B-52AC44F4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9" y="2272867"/>
            <a:ext cx="2233246" cy="223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9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7894E-B027-4761-97C5-8D17C33D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21" y="0"/>
            <a:ext cx="7364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7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BB514-7DCE-445A-8E81-7A230F12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4" y="0"/>
            <a:ext cx="8317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55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1C470-4AF0-4F9E-8C0E-285E9C71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35" y="0"/>
            <a:ext cx="64989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07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title"/>
          </p:nvPr>
        </p:nvSpPr>
        <p:spPr>
          <a:xfrm>
            <a:off x="488100" y="1286075"/>
            <a:ext cx="8167800" cy="3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504300" y="772475"/>
            <a:ext cx="39099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SIX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463225" y="4742625"/>
            <a:ext cx="3780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this presentation?</a:t>
            </a:r>
            <a:endParaRPr dirty="0"/>
          </a:p>
        </p:txBody>
      </p:sp>
      <p:sp>
        <p:nvSpPr>
          <p:cNvPr id="10" name="Google Shape;204;p22">
            <a:extLst>
              <a:ext uri="{FF2B5EF4-FFF2-40B4-BE49-F238E27FC236}">
                <a16:creationId xmlns:a16="http://schemas.microsoft.com/office/drawing/2014/main" id="{1FBC8155-6167-4CB3-A134-9A97FD4334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59199" y="708300"/>
            <a:ext cx="4752001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Go is simple to learn, but hard to master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AD682-4F8C-4D16-B446-FA7D3E97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16" y="388800"/>
            <a:ext cx="3934910" cy="42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138075" y="73325"/>
            <a:ext cx="8520600" cy="4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Mistake Classes</a:t>
            </a:r>
            <a:endParaRPr dirty="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2"/>
          </p:nvPr>
        </p:nvSpPr>
        <p:spPr>
          <a:xfrm>
            <a:off x="246275" y="714227"/>
            <a:ext cx="8452800" cy="3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Bugs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Needless Complexity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Weaker Readability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Suboptimal or unidiomatic organization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API convenience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Under-optimized code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productivity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Google Shape;203;p22">
            <a:extLst>
              <a:ext uri="{FF2B5EF4-FFF2-40B4-BE49-F238E27FC236}">
                <a16:creationId xmlns:a16="http://schemas.microsoft.com/office/drawing/2014/main" id="{1A2F805E-5F64-42BE-B99B-BB5C29E156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3225" y="4742625"/>
            <a:ext cx="37800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this presentation?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BBB90-D381-476A-A107-D5B72672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76" y="0"/>
            <a:ext cx="527297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B7E1EE-AA67-48A6-90F5-AE0DE47E8C94}"/>
              </a:ext>
            </a:extLst>
          </p:cNvPr>
          <p:cNvSpPr txBox="1"/>
          <p:nvPr/>
        </p:nvSpPr>
        <p:spPr>
          <a:xfrm>
            <a:off x="5548922" y="2171640"/>
            <a:ext cx="3595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ADD8"/>
              </a:buClr>
              <a:buSzPts val="2400"/>
            </a:pPr>
            <a:r>
              <a:rPr lang="en" sz="2000" dirty="0">
                <a:solidFill>
                  <a:srgbClr val="00ADD8"/>
                </a:solidFill>
                <a:latin typeface="Work Sans Medium"/>
                <a:sym typeface="Work Sans Medium"/>
              </a:rPr>
              <a:t>The land of Go mistakes</a:t>
            </a:r>
            <a:endParaRPr lang="en-US" sz="2000" dirty="0">
              <a:solidFill>
                <a:srgbClr val="00ADD8"/>
              </a:solidFill>
              <a:latin typeface="Work Sans Medium"/>
              <a:sym typeface="Work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08886126"/>
      </p:ext>
    </p:extLst>
  </p:cSld>
  <p:clrMapOvr>
    <a:masterClrMapping/>
  </p:clrMapOvr>
</p:sld>
</file>

<file path=ppt/theme/theme1.xml><?xml version="1.0" encoding="utf-8"?>
<a:theme xmlns:a="http://schemas.openxmlformats.org/drawingml/2006/main" name="Go Templat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1360</Words>
  <Application>Microsoft Office PowerPoint</Application>
  <PresentationFormat>On-screen Show (16:9)</PresentationFormat>
  <Paragraphs>203</Paragraphs>
  <Slides>63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Work Sans</vt:lpstr>
      <vt:lpstr>Work Sans Thin</vt:lpstr>
      <vt:lpstr>Roboto</vt:lpstr>
      <vt:lpstr>Work Sans Medium</vt:lpstr>
      <vt:lpstr>Work Sans Light</vt:lpstr>
      <vt:lpstr>Roboto Medium</vt:lpstr>
      <vt:lpstr>Arial</vt:lpstr>
      <vt:lpstr>Go Templates</vt:lpstr>
      <vt:lpstr>100 Go Mistakes and how to avoid them</vt:lpstr>
      <vt:lpstr>PowerPoint Presentation</vt:lpstr>
      <vt:lpstr>Why this presentation?</vt:lpstr>
      <vt:lpstr>Emerging Go Projects</vt:lpstr>
      <vt:lpstr>The Book and the Author</vt:lpstr>
      <vt:lpstr>100 Go Mistakes: And how to avoid them</vt:lpstr>
      <vt:lpstr>Go</vt:lpstr>
      <vt:lpstr>Mistake Classes</vt:lpstr>
      <vt:lpstr>PowerPoint Presentation</vt:lpstr>
      <vt:lpstr>The Cherry-picked Mistakes</vt:lpstr>
      <vt:lpstr>Mistake #5: Interface Pollution</vt:lpstr>
      <vt:lpstr>PowerPoint Presentation</vt:lpstr>
      <vt:lpstr>The bigger the interface, the weaker the abstraction. </vt:lpstr>
      <vt:lpstr>Mistake #5: Interface Pollution</vt:lpstr>
      <vt:lpstr>Mistake #5: Interface Pollution</vt:lpstr>
      <vt:lpstr>Mistake #5: Interface Pollution</vt:lpstr>
      <vt:lpstr>Mistake #5: Interface Pollution</vt:lpstr>
      <vt:lpstr>Mistake #5: Interface Pollution</vt:lpstr>
      <vt:lpstr>Mistake #5: Interface Pollution</vt:lpstr>
      <vt:lpstr>Don’t design with interfaces, discover them. </vt:lpstr>
      <vt:lpstr>Mistake #5: Interface Pollution</vt:lpstr>
      <vt:lpstr>Mistake #6: Interface on the producer side</vt:lpstr>
      <vt:lpstr>Mistake #6: Interface on the producer side</vt:lpstr>
      <vt:lpstr>PowerPoint Presentation</vt:lpstr>
      <vt:lpstr>Mistake #6: Interface on the producer side</vt:lpstr>
      <vt:lpstr>Mistake #7: Returning interfaces</vt:lpstr>
      <vt:lpstr>PowerPoint Presentation</vt:lpstr>
      <vt:lpstr>Mistake #7: Returning interfaces</vt:lpstr>
      <vt:lpstr>Be conservative in what you do, be liberal in what you accept from others. </vt:lpstr>
      <vt:lpstr>Mistake #7: Returning interfaces</vt:lpstr>
      <vt:lpstr>The Cherry-picked Mistakes</vt:lpstr>
      <vt:lpstr>Mistake #25: Unexpected side effects using append</vt:lpstr>
      <vt:lpstr>Mistake #25: Unexpected side effects using append</vt:lpstr>
      <vt:lpstr>Mistake #25: Unexpected side effects using append</vt:lpstr>
      <vt:lpstr>Mistake #25: Unexpected side effects using append</vt:lpstr>
      <vt:lpstr>Mistake #26: Slices and memory leaks</vt:lpstr>
      <vt:lpstr>Mistake #26: Slices and memory leaks</vt:lpstr>
      <vt:lpstr>Mistake #26: Slices and memory leaks</vt:lpstr>
      <vt:lpstr>Mistake #26: Slices and memory leaks</vt:lpstr>
      <vt:lpstr>Mistake #26: Slices and memory leaks</vt:lpstr>
      <vt:lpstr>Mistake #26: Slices and memory leaks</vt:lpstr>
      <vt:lpstr>Mistake #26: Slices and memory leaks</vt:lpstr>
      <vt:lpstr>Mistake #26: Slices and memory leaks</vt:lpstr>
      <vt:lpstr>Mistake #28: Maps and memory leaks</vt:lpstr>
      <vt:lpstr>Mistake #28: Maps and memory leaks</vt:lpstr>
      <vt:lpstr>Mistake #28: Maps and memory leaks</vt:lpstr>
      <vt:lpstr>Mistake #28: Maps and memory leaks</vt:lpstr>
      <vt:lpstr>Mistake #28: Maps and memory leaks</vt:lpstr>
      <vt:lpstr>Mistake #28: Maps and memory leaks</vt:lpstr>
      <vt:lpstr>Mistake #31: Ignoring how args are evaluated in range</vt:lpstr>
      <vt:lpstr>Mistake #31: Ignoring how args are evaluated in range</vt:lpstr>
      <vt:lpstr>Mistake #31: Ignoring how args are evaluated in range</vt:lpstr>
      <vt:lpstr>Mistake #31: Ignoring how args are evaluated in range</vt:lpstr>
      <vt:lpstr>Mistake #31: Ignoring how args are evaluated in range</vt:lpstr>
      <vt:lpstr>Recommended Mistakes to read </vt:lpstr>
      <vt:lpstr>Recommended Mistakes to read</vt:lpstr>
      <vt:lpstr>Other Good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PRESENTATION OF AWESOMENESS</dc:title>
  <dc:creator>Aryan Ebrahimpour</dc:creator>
  <cp:lastModifiedBy>Aryan Ebrahimpour</cp:lastModifiedBy>
  <cp:revision>100</cp:revision>
  <dcterms:modified xsi:type="dcterms:W3CDTF">2024-08-01T08:51:21Z</dcterms:modified>
</cp:coreProperties>
</file>